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6" r:id="rId4"/>
    <p:sldId id="259" r:id="rId5"/>
    <p:sldId id="274" r:id="rId6"/>
    <p:sldId id="261" r:id="rId7"/>
    <p:sldId id="273" r:id="rId8"/>
    <p:sldId id="268" r:id="rId9"/>
    <p:sldId id="267" r:id="rId10"/>
    <p:sldId id="262" r:id="rId11"/>
    <p:sldId id="275" r:id="rId12"/>
    <p:sldId id="270" r:id="rId13"/>
    <p:sldId id="271" r:id="rId14"/>
    <p:sldId id="269" r:id="rId15"/>
    <p:sldId id="272" r:id="rId16"/>
    <p:sldId id="276" r:id="rId17"/>
    <p:sldId id="277" r:id="rId18"/>
    <p:sldId id="263" r:id="rId19"/>
    <p:sldId id="278" r:id="rId20"/>
    <p:sldId id="265" r:id="rId21"/>
    <p:sldId id="279" r:id="rId22"/>
    <p:sldId id="282" r:id="rId23"/>
    <p:sldId id="283" r:id="rId24"/>
    <p:sldId id="439" r:id="rId25"/>
    <p:sldId id="44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ira Code" panose="020B0809050000020004" pitchFamily="49" charset="0"/>
      <p:regular r:id="rId33"/>
      <p:bold r:id="rId34"/>
    </p:embeddedFont>
    <p:embeddedFont>
      <p:font typeface="Open Sans Bold" panose="020B0604020202020204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094" autoAdjust="0"/>
  </p:normalViewPr>
  <p:slideViewPr>
    <p:cSldViewPr>
      <p:cViewPr>
        <p:scale>
          <a:sx n="50" d="100"/>
          <a:sy n="50" d="100"/>
        </p:scale>
        <p:origin x="1356" y="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A3A1-2E35-44A1-AFC3-54CD3F8ADD0B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822C1-2446-418E-9F85-E47CBAA1D5B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0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Wouter Van Schandevijl, CTO at </a:t>
            </a:r>
            <a:r>
              <a:rPr lang="en-US" dirty="0" err="1"/>
              <a:t>itenium</a:t>
            </a:r>
            <a:r>
              <a:rPr lang="en-US" dirty="0"/>
              <a:t>, a company founded by consultants, for consultants.</a:t>
            </a:r>
          </a:p>
          <a:p>
            <a:r>
              <a:rPr lang="en-US" dirty="0"/>
              <a:t>We’re a Belgian IT Consultancy with a strong focus on improving ourselves while doing what we love.</a:t>
            </a:r>
          </a:p>
          <a:p>
            <a:endParaRPr lang="en-US" dirty="0"/>
          </a:p>
          <a:p>
            <a:r>
              <a:rPr lang="en-US" dirty="0"/>
              <a:t>React Component Profiling is an extract of a workshop in our Frontend Track.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2 open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350ms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4 open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1.2s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18 open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5s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</a:t>
            </a:r>
            <a:r>
              <a:rPr lang="en-US" sz="12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856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251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clear performance target!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318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the Redux Store: opened months were a string[] and the array was passed to the Component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Only depend on a Boolean!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524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reselect: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library for creating </a:t>
            </a:r>
            <a:r>
              <a:rPr lang="en-US" sz="1200" dirty="0" err="1"/>
              <a:t>memoized</a:t>
            </a:r>
            <a:r>
              <a:rPr lang="en-US" sz="1200" dirty="0"/>
              <a:t> "selector" functions. Commonly used with Redux.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Comes with @reduxjs/toolkit</a:t>
            </a:r>
          </a:p>
          <a:p>
            <a:endParaRPr lang="en-US" dirty="0"/>
          </a:p>
          <a:p>
            <a:r>
              <a:rPr lang="fr-BE" b="1" dirty="0" err="1"/>
              <a:t>Memoize</a:t>
            </a:r>
            <a:r>
              <a:rPr lang="en-US" b="1" dirty="0"/>
              <a:t>:</a:t>
            </a:r>
          </a:p>
          <a:p>
            <a:r>
              <a:rPr lang="en-US" sz="1200" dirty="0"/>
              <a:t>To store the result of a computation so that it can be subsequently retrieved without repeating the computation.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701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14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5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2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350ms -&gt; 170ms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4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1.2s -&gt; 311ms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18 open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5s -&gt; 140ms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0831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706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code is available on </a:t>
            </a:r>
            <a:r>
              <a:rPr lang="en-US" dirty="0" err="1"/>
              <a:t>Github</a:t>
            </a:r>
            <a:r>
              <a:rPr lang="en-US" dirty="0"/>
              <a:t>, there is also a blog post on itenium.be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2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confac</a:t>
            </a:r>
            <a:r>
              <a:rPr lang="en-US" dirty="0"/>
              <a:t>: The DB is loaded into the Redux store!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01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06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817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6844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403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780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733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113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Profiler Page Reload </a:t>
            </a:r>
            <a:r>
              <a:rPr lang="en-US" b="1" dirty="0" err="1"/>
              <a:t>Flamegraph</a:t>
            </a:r>
            <a:endParaRPr lang="en-US" b="1" dirty="0"/>
          </a:p>
          <a:p>
            <a:r>
              <a:rPr lang="en-US" dirty="0"/>
              <a:t>6s for 100 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251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InvoiceWorkedDays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46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197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3 runs of the profiler – the </a:t>
            </a:r>
            <a:r>
              <a:rPr lang="en-US" b="1" dirty="0" err="1"/>
              <a:t>flamegraph</a:t>
            </a:r>
            <a:r>
              <a:rPr lang="en-US" b="1" dirty="0"/>
              <a:t> indicated a clear performance target</a:t>
            </a:r>
          </a:p>
          <a:p>
            <a:endParaRPr lang="en-US" b="1" dirty="0"/>
          </a:p>
          <a:p>
            <a:r>
              <a:rPr lang="en-US" b="1" dirty="0"/>
              <a:t>Third Party Package</a:t>
            </a:r>
          </a:p>
          <a:p>
            <a:r>
              <a:rPr lang="en-US" dirty="0"/>
              <a:t>date-holidays is very small but </a:t>
            </a:r>
            <a:r>
              <a:rPr lang="en-US" dirty="0" err="1"/>
              <a:t>astronomia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10MB footprint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To calculate the amount of Belgian holidays in a given month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Nested Loops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For all projects, map to a </a:t>
            </a:r>
            <a:r>
              <a:rPr lang="en-US" dirty="0" err="1">
                <a:sym typeface="Wingdings" panose="05000000000000000000" pitchFamily="2" charset="2"/>
              </a:rPr>
              <a:t>FullProjectMonth</a:t>
            </a:r>
            <a:r>
              <a:rPr lang="en-US" dirty="0">
                <a:sym typeface="Wingdings" panose="05000000000000000000" pitchFamily="2" charset="2"/>
              </a:rPr>
              <a:t> (6 inner loops to get the Consultant, Client, Project 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 details)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And then filter one on object.id.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Frequent IO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Basically every icon, button &amp; link is wrapped with </a:t>
            </a:r>
            <a:r>
              <a:rPr lang="en-US" dirty="0" err="1"/>
              <a:t>WithClaim</a:t>
            </a:r>
            <a:r>
              <a:rPr lang="en-US" dirty="0"/>
              <a:t> which accessed </a:t>
            </a:r>
            <a:r>
              <a:rPr lang="en-US" dirty="0" err="1"/>
              <a:t>sessionStorage</a:t>
            </a:r>
            <a:r>
              <a:rPr lang="en-US" dirty="0"/>
              <a:t> and parsed the JWT token to figure out the roles of the user.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690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8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43.png"/><Relationship Id="rId5" Type="http://schemas.openxmlformats.org/officeDocument/2006/relationships/image" Target="../media/image21.png"/><Relationship Id="rId10" Type="http://schemas.openxmlformats.org/officeDocument/2006/relationships/image" Target="../media/image65.png"/><Relationship Id="rId4" Type="http://schemas.openxmlformats.org/officeDocument/2006/relationships/image" Target="../media/image61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6.png"/><Relationship Id="rId4" Type="http://schemas.openxmlformats.org/officeDocument/2006/relationships/image" Target="../media/image40.sv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7.jpe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3.svg"/><Relationship Id="rId5" Type="http://schemas.openxmlformats.org/officeDocument/2006/relationships/image" Target="../media/image69.sv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68.png"/><Relationship Id="rId7" Type="http://schemas.openxmlformats.org/officeDocument/2006/relationships/image" Target="../media/image2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3.svg"/><Relationship Id="rId4" Type="http://schemas.openxmlformats.org/officeDocument/2006/relationships/image" Target="../media/image69.sv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79.png"/><Relationship Id="rId12" Type="http://schemas.openxmlformats.org/officeDocument/2006/relationships/image" Target="../media/image82.sv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73.svg"/><Relationship Id="rId4" Type="http://schemas.openxmlformats.org/officeDocument/2006/relationships/image" Target="../media/image22.svg"/><Relationship Id="rId9" Type="http://schemas.openxmlformats.org/officeDocument/2006/relationships/image" Target="../media/image72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13.svg"/><Relationship Id="rId12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jpe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26.sv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26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42.svg"/><Relationship Id="rId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5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46.png"/><Relationship Id="rId5" Type="http://schemas.openxmlformats.org/officeDocument/2006/relationships/image" Target="../media/image25.png"/><Relationship Id="rId10" Type="http://schemas.openxmlformats.org/officeDocument/2006/relationships/image" Target="../media/image42.svg"/><Relationship Id="rId4" Type="http://schemas.openxmlformats.org/officeDocument/2006/relationships/image" Target="../media/image13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48B180D-A09F-F34B-194E-A3A6EF897E10}"/>
              </a:ext>
            </a:extLst>
          </p:cNvPr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1E9E6CC-69F4-75D6-6F19-3589CAECE1B7}"/>
              </a:ext>
            </a:extLst>
          </p:cNvPr>
          <p:cNvSpPr txBox="1"/>
          <p:nvPr/>
        </p:nvSpPr>
        <p:spPr>
          <a:xfrm>
            <a:off x="534393" y="359467"/>
            <a:ext cx="10426359" cy="551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React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Component </a:t>
            </a: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Profiling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4B6103E-16A7-5D43-CD59-6212507CDEAC}"/>
              </a:ext>
            </a:extLst>
          </p:cNvPr>
          <p:cNvSpPr/>
          <p:nvPr/>
        </p:nvSpPr>
        <p:spPr>
          <a:xfrm rot="18145998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81D93D-0FFB-6CAE-90F1-49C8A529ECE1}"/>
              </a:ext>
            </a:extLst>
          </p:cNvPr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5A29288-05B9-D82D-C369-9D4799076984}"/>
              </a:ext>
            </a:extLst>
          </p:cNvPr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A6EE3C9-09FD-3834-6003-739FECFE4E54}"/>
              </a:ext>
            </a:extLst>
          </p:cNvPr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7E8DD41-1030-D05B-780F-A731556B838F}"/>
              </a:ext>
            </a:extLst>
          </p:cNvPr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2A2C28-C879-4467-0189-55DE097F254B}"/>
              </a:ext>
            </a:extLst>
          </p:cNvPr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45DC7A42-883C-3EDB-194B-AA44BFC48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220010" y="9051437"/>
            <a:ext cx="4991790" cy="1349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740AF-E97E-6C65-874F-14B85BD9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692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Bottlenecks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27042" y="3520545"/>
            <a:ext cx="17033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Third Party Package (date-holidays)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Nested Loops (CPU)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Frequent IO (</a:t>
            </a:r>
            <a:r>
              <a:rPr lang="en-US" sz="8800" dirty="0" err="1">
                <a:solidFill>
                  <a:schemeClr val="bg1"/>
                </a:solidFill>
              </a:rPr>
              <a:t>sessionStorage</a:t>
            </a:r>
            <a:r>
              <a:rPr lang="en-US" sz="8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Clock PNG, Clock Transparent Background - FreeIconsPNG">
            <a:extLst>
              <a:ext uri="{FF2B5EF4-FFF2-40B4-BE49-F238E27FC236}">
                <a16:creationId xmlns:a16="http://schemas.microsoft.com/office/drawing/2014/main" id="{E522A32B-11CF-82C8-73CD-FA539F71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0" y="8067585"/>
            <a:ext cx="1593690" cy="15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8718C-B034-B5A5-7988-964DD25375BF}"/>
              </a:ext>
            </a:extLst>
          </p:cNvPr>
          <p:cNvSpPr txBox="1"/>
          <p:nvPr/>
        </p:nvSpPr>
        <p:spPr>
          <a:xfrm>
            <a:off x="5063447" y="8082736"/>
            <a:ext cx="8408833" cy="13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8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8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65193" y="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" name="Picture 12" descr="Clock PNG, Clock Transparent Background - FreeIconsPNG">
            <a:extLst>
              <a:ext uri="{FF2B5EF4-FFF2-40B4-BE49-F238E27FC236}">
                <a16:creationId xmlns:a16="http://schemas.microsoft.com/office/drawing/2014/main" id="{0E3C217C-95F5-6226-C68F-D6DDA7F88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136" y="255964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C6010F-F47A-A7E5-0D7F-26CC40419C56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23865-0E2C-9FEB-5E64-F3BCCA3CD8DB}"/>
              </a:ext>
            </a:extLst>
          </p:cNvPr>
          <p:cNvSpPr txBox="1"/>
          <p:nvPr/>
        </p:nvSpPr>
        <p:spPr>
          <a:xfrm>
            <a:off x="0" y="8989042"/>
            <a:ext cx="18263681" cy="1241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8069" dirty="0">
                <a:solidFill>
                  <a:schemeClr val="bg1"/>
                </a:solidFill>
                <a:latin typeface="Open Sans Bold"/>
              </a:rPr>
              <a:t>The Meaty Part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F4EFA5-7A61-6E28-7196-A5F39847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8590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C3E81B9-B1DC-0DF6-E568-5DE1B674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8590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0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485" y="8206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11" descr="Clock PNG, Clock Transparent Background - FreeIconsPNG">
            <a:extLst>
              <a:ext uri="{FF2B5EF4-FFF2-40B4-BE49-F238E27FC236}">
                <a16:creationId xmlns:a16="http://schemas.microsoft.com/office/drawing/2014/main" id="{06F9E716-97BB-FD03-0B0C-08AD045E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043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E8CB2F-D4CB-A9E3-2297-0BA05FF7721F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377A1C-FFF7-C306-ACF3-40151ED3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2" y="1409700"/>
            <a:ext cx="17277249" cy="86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485" y="8206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11" descr="Clock PNG, Clock Transparent Background - FreeIconsPNG">
            <a:extLst>
              <a:ext uri="{FF2B5EF4-FFF2-40B4-BE49-F238E27FC236}">
                <a16:creationId xmlns:a16="http://schemas.microsoft.com/office/drawing/2014/main" id="{06F9E716-97BB-FD03-0B0C-08AD045E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043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E8CB2F-D4CB-A9E3-2297-0BA05FF7721F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0534D1-34F2-32A4-8131-17EC7C6BD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25" y="1485900"/>
            <a:ext cx="11734800" cy="855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88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C0E3D0-47B7-2F1A-B5D5-4FADD98A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99083" cy="459908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3381607"/>
            <a:ext cx="1742776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Everything is re-rendered when opening/collapsing a </a:t>
            </a:r>
            <a:r>
              <a:rPr lang="en-US" sz="8800" dirty="0" err="1">
                <a:solidFill>
                  <a:schemeClr val="bg1"/>
                </a:solidFill>
              </a:rPr>
              <a:t>projectMonth</a:t>
            </a:r>
            <a:endParaRPr lang="en-US" sz="8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800" dirty="0">
                <a:solidFill>
                  <a:schemeClr val="bg1"/>
                </a:solidFill>
              </a:rPr>
              <a:t>Rendering a collapsed </a:t>
            </a:r>
            <a:r>
              <a:rPr lang="en-US" sz="8800" dirty="0" err="1">
                <a:solidFill>
                  <a:schemeClr val="bg1"/>
                </a:solidFill>
              </a:rPr>
              <a:t>projectMonth</a:t>
            </a:r>
            <a:r>
              <a:rPr lang="en-US" sz="8800" dirty="0">
                <a:solidFill>
                  <a:schemeClr val="bg1"/>
                </a:solidFill>
              </a:rPr>
              <a:t> does expensive </a:t>
            </a:r>
            <a:r>
              <a:rPr lang="en-US" sz="8800" dirty="0" err="1">
                <a:solidFill>
                  <a:schemeClr val="bg1"/>
                </a:solidFill>
              </a:rPr>
              <a:t>IFeature</a:t>
            </a:r>
            <a:r>
              <a:rPr lang="en-US" sz="8800" dirty="0">
                <a:solidFill>
                  <a:schemeClr val="bg1"/>
                </a:solidFill>
              </a:rPr>
              <a:t> calculation </a:t>
            </a:r>
          </a:p>
        </p:txBody>
      </p:sp>
    </p:spTree>
    <p:extLst>
      <p:ext uri="{BB962C8B-B14F-4D97-AF65-F5344CB8AC3E}">
        <p14:creationId xmlns:p14="http://schemas.microsoft.com/office/powerpoint/2010/main" val="258123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2A3D7-9DFD-E345-4872-1D175BB8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965" y="38100"/>
            <a:ext cx="4578035" cy="457803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1" y="1104900"/>
            <a:ext cx="952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reselect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D013-2EFF-0606-5F9B-F962F9930E9A}"/>
              </a:ext>
            </a:extLst>
          </p:cNvPr>
          <p:cNvSpPr txBox="1"/>
          <p:nvPr/>
        </p:nvSpPr>
        <p:spPr>
          <a:xfrm>
            <a:off x="430116" y="2324100"/>
            <a:ext cx="1697052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'reselect'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Select required store data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state.projects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Introduce a "month" parameter for the 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(_, month: </a:t>
            </a:r>
            <a:r>
              <a:rPr lang="en-US" sz="4000" b="0" i="0" dirty="0">
                <a:solidFill>
                  <a:srgbClr val="72C8BD"/>
                </a:solidFill>
                <a:effectLst/>
                <a:latin typeface="Menlo"/>
              </a:rPr>
              <a:t>string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month,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The expensive calculation</a:t>
            </a:r>
            <a:endParaRPr lang="en-US" sz="4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(projects, consultants, month) =&gt; 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projects.map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createMapper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(month, 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))</a:t>
            </a:r>
            <a:b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</a:b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379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9EC66-59F5-9E8B-D3B7-9EEAF6C0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209717" y="1182350"/>
            <a:ext cx="1056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</a:t>
            </a:r>
            <a:r>
              <a:rPr lang="en-US" sz="8800" dirty="0" err="1">
                <a:solidFill>
                  <a:schemeClr val="bg1"/>
                </a:solidFill>
              </a:rPr>
              <a:t>useMemo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9299-BE02-7A33-EC29-F60B0A298811}"/>
              </a:ext>
            </a:extLst>
          </p:cNvPr>
          <p:cNvSpPr txBox="1"/>
          <p:nvPr/>
        </p:nvSpPr>
        <p:spPr>
          <a:xfrm>
            <a:off x="457200" y="2400300"/>
            <a:ext cx="1742776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'react</a:t>
            </a:r>
            <a:r>
              <a:rPr lang="en-US" sz="4000" dirty="0">
                <a:solidFill>
                  <a:srgbClr val="EC7600"/>
                </a:solidFill>
                <a:latin typeface="Menlo"/>
              </a:rPr>
              <a:t>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OpenedProjectMonthsList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as defined in previous slide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With empty array as dependencies argument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[]);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memoized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selector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(state, month));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And construct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I</a:t>
            </a:r>
            <a:r>
              <a:rPr lang="en-US" sz="4000" dirty="0" err="1">
                <a:solidFill>
                  <a:srgbClr val="818E96"/>
                </a:solidFill>
                <a:latin typeface="Menlo"/>
              </a:rPr>
              <a:t>F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eature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&lt;List feature={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projectMonthFeature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)} /&gt;;</a:t>
            </a: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3735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EDA75-93F2-990D-5F11-514F1E7A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100" y="73306"/>
            <a:ext cx="4612994" cy="46129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29881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00" dirty="0" err="1">
                <a:solidFill>
                  <a:srgbClr val="E8870A"/>
                </a:solidFill>
                <a:latin typeface="Open Sans Bold"/>
              </a:rPr>
              <a:t>CollapsedProjectMonth</a:t>
            </a:r>
            <a:endParaRPr lang="en-US" sz="8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" y="1182350"/>
            <a:ext cx="12146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Introducing memo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2016-609D-03E2-BDB9-97D373B42C96}"/>
              </a:ext>
            </a:extLst>
          </p:cNvPr>
          <p:cNvSpPr txBox="1"/>
          <p:nvPr/>
        </p:nvSpPr>
        <p:spPr>
          <a:xfrm>
            <a:off x="304799" y="2555974"/>
            <a:ext cx="1751619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{ memo }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400" dirty="0">
              <a:solidFill>
                <a:srgbClr val="E0E2E4"/>
              </a:solidFill>
              <a:latin typeface="Menlo"/>
            </a:endParaRPr>
          </a:p>
          <a:p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// </a:t>
            </a:r>
            <a:r>
              <a:rPr lang="en-US" sz="4400" b="0" i="0" dirty="0" err="1">
                <a:solidFill>
                  <a:srgbClr val="818E96"/>
                </a:solidFill>
                <a:effectLst/>
                <a:latin typeface="Menlo"/>
              </a:rPr>
              <a:t>Memoize</a:t>
            </a:r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 the component for each value of month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1" i="0" dirty="0">
                <a:solidFill>
                  <a:srgbClr val="E0E2E4"/>
                </a:solidFill>
                <a:effectLst/>
                <a:latin typeface="Menlo"/>
              </a:rPr>
              <a:t>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(({ month }) =&gt;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  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endParaRPr lang="en-US" sz="44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state.openMonths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[month]);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if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(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)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OpenedProjectMonthList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 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36350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1040088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515549" y="-1523474"/>
            <a:ext cx="1103299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49200" y="9660017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-95172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37DCB2-AEEE-F284-BB4B-96AB7942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6" y="1666634"/>
            <a:ext cx="17751025" cy="65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5B459-0633-F830-2F92-196A6E01999B}"/>
              </a:ext>
            </a:extLst>
          </p:cNvPr>
          <p:cNvSpPr txBox="1"/>
          <p:nvPr/>
        </p:nvSpPr>
        <p:spPr>
          <a:xfrm>
            <a:off x="-17834" y="8411170"/>
            <a:ext cx="182636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Open Sans Bold"/>
              </a:rPr>
              <a:t>Opening a second </a:t>
            </a:r>
            <a:r>
              <a:rPr lang="en-US" sz="6000" dirty="0" err="1">
                <a:solidFill>
                  <a:schemeClr val="bg1"/>
                </a:solidFill>
                <a:latin typeface="Open Sans Bold"/>
              </a:rPr>
              <a:t>projectMonth</a:t>
            </a:r>
            <a:endParaRPr lang="en-US" sz="60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5" name="Picture 4" descr="Clock PNG, Clock Transparent Background - FreeIconsPNG">
            <a:extLst>
              <a:ext uri="{FF2B5EF4-FFF2-40B4-BE49-F238E27FC236}">
                <a16:creationId xmlns:a16="http://schemas.microsoft.com/office/drawing/2014/main" id="{D7846716-7A34-9B27-7D3D-9CD0ABAA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20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6FFB3-CB58-4187-9A9E-5FF4D602F785}"/>
              </a:ext>
            </a:extLst>
          </p:cNvPr>
          <p:cNvSpPr txBox="1"/>
          <p:nvPr/>
        </p:nvSpPr>
        <p:spPr>
          <a:xfrm>
            <a:off x="16705275" y="232725"/>
            <a:ext cx="1582725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140ms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99538" y="3630454"/>
            <a:ext cx="167216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Depend on as little as possible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Prefer props only for low level components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Cache expensive calculations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Using </a:t>
            </a:r>
            <a:r>
              <a:rPr lang="en-US" sz="6600" dirty="0" err="1">
                <a:solidFill>
                  <a:schemeClr val="bg1"/>
                </a:solidFill>
              </a:rPr>
              <a:t>createSelector</a:t>
            </a:r>
            <a:r>
              <a:rPr lang="en-US" sz="6600" dirty="0">
                <a:solidFill>
                  <a:schemeClr val="bg1"/>
                </a:solidFill>
              </a:rPr>
              <a:t> and </a:t>
            </a:r>
            <a:r>
              <a:rPr lang="en-US" sz="6600" dirty="0" err="1">
                <a:solidFill>
                  <a:schemeClr val="bg1"/>
                </a:solidFill>
              </a:rPr>
              <a:t>useMemo</a:t>
            </a:r>
            <a:endParaRPr lang="en-US" sz="66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Cache entire components with memo</a:t>
            </a:r>
          </a:p>
        </p:txBody>
      </p:sp>
    </p:spTree>
    <p:extLst>
      <p:ext uri="{BB962C8B-B14F-4D97-AF65-F5344CB8AC3E}">
        <p14:creationId xmlns:p14="http://schemas.microsoft.com/office/powerpoint/2010/main" val="37785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React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UseCase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confac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(in-memory)</a:t>
            </a:r>
            <a:endParaRPr lang="en-US" sz="72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InvoiceList</a:t>
            </a:r>
            <a:endParaRPr lang="en-US" sz="72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projectMonths</a:t>
            </a:r>
            <a:endParaRPr lang="en-US" sz="7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strike="sngStrike" dirty="0">
                <a:solidFill>
                  <a:schemeClr val="bg1"/>
                </a:solidFill>
              </a:rPr>
              <a:t>Alternatives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6DE54-AE54-65F7-894E-3BD68074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83429"/>
            <a:ext cx="6981501" cy="58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AB629-162B-9B25-F092-3416A16DC0C4}"/>
              </a:ext>
            </a:extLst>
          </p:cNvPr>
          <p:cNvSpPr txBox="1"/>
          <p:nvPr/>
        </p:nvSpPr>
        <p:spPr>
          <a:xfrm>
            <a:off x="687156" y="2254337"/>
            <a:ext cx="977640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result = expensiveOp1()</a:t>
            </a:r>
          </a:p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.timeLog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, result)</a:t>
            </a:r>
          </a:p>
          <a:p>
            <a:endParaRPr lang="en-US" sz="6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expensiveOp2()</a:t>
            </a:r>
          </a:p>
          <a:p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consoled.timeEnd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  <a:endParaRPr lang="en-BE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D88-41BA-2F8C-CE84-747219ACE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110" y="1790700"/>
            <a:ext cx="8114490" cy="80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63460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55BCB-2D40-3355-F703-C9F734435D4B}"/>
              </a:ext>
            </a:extLst>
          </p:cNvPr>
          <p:cNvSpPr txBox="1"/>
          <p:nvPr/>
        </p:nvSpPr>
        <p:spPr>
          <a:xfrm>
            <a:off x="343578" y="2781300"/>
            <a:ext cx="119246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{ Profiler } </a:t>
            </a:r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endParaRPr lang="en-US" sz="6000" b="1" i="0" dirty="0">
              <a:solidFill>
                <a:srgbClr val="E0E2E4"/>
              </a:solidFill>
              <a:effectLst/>
              <a:latin typeface="Menlo"/>
            </a:endParaRP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= () =&gt; (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&lt;Profiler id=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"id1"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onRender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={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fn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}&gt; 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dirty="0" err="1">
                <a:solidFill>
                  <a:srgbClr val="E0E2E4"/>
                </a:solidFill>
                <a:latin typeface="Menlo"/>
              </a:rPr>
              <a:t>Item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/&gt;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&lt;/Profiler&gt;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)</a:t>
            </a:r>
            <a:endParaRPr lang="en-BE" sz="6000" dirty="0">
              <a:solidFill>
                <a:srgbClr val="E0E2E4"/>
              </a:solidFill>
              <a:latin typeface="Menl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A95ADD-4809-92C6-17C9-F9F7BCF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22" y="723900"/>
            <a:ext cx="4618178" cy="92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 Optimalizations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343578" y="2558177"/>
            <a:ext cx="167216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>
                <a:solidFill>
                  <a:schemeClr val="bg1"/>
                </a:solidFill>
              </a:rPr>
              <a:t>Avoid inline styles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useCallback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useWhyDidIUpdate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useDebugValue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Final Take-Away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0" y="4381500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Weeks of coding can save you hours of planning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D570-E2BF-5468-54F4-177A1C35C4E2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 err="1">
                <a:solidFill>
                  <a:schemeClr val="bg1"/>
                </a:solidFill>
              </a:rPr>
              <a:t>IFeature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6608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21970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React Component Profiling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9523446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435123" y="9402435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0" y="6137413"/>
            <a:ext cx="182880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(</a:t>
            </a:r>
            <a:r>
              <a:rPr lang="en-US" sz="8069" dirty="0" err="1">
                <a:solidFill>
                  <a:srgbClr val="FFFFFF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6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React Profiler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4318" y="2832073"/>
            <a:ext cx="99472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Included in the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React Developer Tools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⚛️ Profiler Tab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11437867" y="8987297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Buttons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1973790" y="2563206"/>
            <a:ext cx="1058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Start profiling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91423-F95D-AED6-AE82-C9C0B2C6A6D7}"/>
              </a:ext>
            </a:extLst>
          </p:cNvPr>
          <p:cNvSpPr txBox="1"/>
          <p:nvPr/>
        </p:nvSpPr>
        <p:spPr>
          <a:xfrm>
            <a:off x="1977435" y="3933516"/>
            <a:ext cx="1058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Stop profiling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0CA9F-1E0F-D82B-DCA8-EB47E997C10B}"/>
              </a:ext>
            </a:extLst>
          </p:cNvPr>
          <p:cNvSpPr txBox="1"/>
          <p:nvPr/>
        </p:nvSpPr>
        <p:spPr>
          <a:xfrm>
            <a:off x="1937392" y="5824091"/>
            <a:ext cx="1058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Reload page and start profiling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F1F8AF-805A-C09D-353D-A8DF9338C853}"/>
              </a:ext>
            </a:extLst>
          </p:cNvPr>
          <p:cNvSpPr txBox="1"/>
          <p:nvPr/>
        </p:nvSpPr>
        <p:spPr>
          <a:xfrm>
            <a:off x="3362777" y="7714666"/>
            <a:ext cx="9283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Prev / next commit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88ADEA-9A6A-132E-0892-38078D7EF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9716" y="468827"/>
            <a:ext cx="4601471" cy="9202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07894-7596-FA32-315D-2D117B0B3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055" y="2400300"/>
            <a:ext cx="1448203" cy="147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4CF9-386F-90F3-F011-5F2281FE4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841301"/>
            <a:ext cx="1320964" cy="1378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9DF5C-05BA-F9B9-F8F9-4D594CDC0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5676900"/>
            <a:ext cx="1465551" cy="1417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559A33-91C8-58BF-3E82-A31E3BAC1E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7585858"/>
            <a:ext cx="1244763" cy="1291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9A0D4E-D871-A5B9-4288-CA966D1610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4377" y="7739685"/>
            <a:ext cx="1333608" cy="1042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7" grpId="0" build="p"/>
      <p:bldP spid="20" grpId="0" build="p"/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11437867" y="8987297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Displays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007B6-0C63-7E84-2296-009BADFF5B18}"/>
              </a:ext>
            </a:extLst>
          </p:cNvPr>
          <p:cNvSpPr txBox="1"/>
          <p:nvPr/>
        </p:nvSpPr>
        <p:spPr>
          <a:xfrm>
            <a:off x="3661783" y="3134823"/>
            <a:ext cx="6558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</a:rPr>
              <a:t>Flamegraph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876BCB-1075-CE48-4768-6393C90E5520}"/>
              </a:ext>
            </a:extLst>
          </p:cNvPr>
          <p:cNvSpPr txBox="1"/>
          <p:nvPr/>
        </p:nvSpPr>
        <p:spPr>
          <a:xfrm>
            <a:off x="3657600" y="6675887"/>
            <a:ext cx="6558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Ranked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BE9DF59-C4EA-694E-4E95-7D21B44B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299" y="631569"/>
            <a:ext cx="4575256" cy="91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CD0C07-AD06-5345-09F3-6A5722C9A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46" y="2365214"/>
            <a:ext cx="2734057" cy="32095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857CC4-8E90-C312-3CBA-E7F59AB80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662" y="6278808"/>
            <a:ext cx="2734056" cy="236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3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B9A64F-09F7-DACC-78D0-EE4DDD3B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9193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0" y="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InvoiceList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" name="Picture 12" descr="Clock PNG, Clock Transparent Background - FreeIconsPNG">
            <a:extLst>
              <a:ext uri="{FF2B5EF4-FFF2-40B4-BE49-F238E27FC236}">
                <a16:creationId xmlns:a16="http://schemas.microsoft.com/office/drawing/2014/main" id="{0E3C217C-95F5-6226-C68F-D6DDA7F88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136" y="255964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C6010F-F47A-A7E5-0D7F-26CC40419C56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23865-0E2C-9FEB-5E64-F3BCCA3CD8DB}"/>
              </a:ext>
            </a:extLst>
          </p:cNvPr>
          <p:cNvSpPr txBox="1"/>
          <p:nvPr/>
        </p:nvSpPr>
        <p:spPr>
          <a:xfrm>
            <a:off x="24319" y="8895070"/>
            <a:ext cx="18263681" cy="1241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8069" dirty="0">
                <a:solidFill>
                  <a:schemeClr val="bg1"/>
                </a:solidFill>
                <a:latin typeface="Open Sans Bold"/>
              </a:rPr>
              <a:t>Easy Pickings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485" y="8206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InvoiceList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9821A4-22CA-4067-912B-28B5CD46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74" y="1310794"/>
            <a:ext cx="15021614" cy="87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lock PNG, Clock Transparent Background - FreeIconsPNG">
            <a:extLst>
              <a:ext uri="{FF2B5EF4-FFF2-40B4-BE49-F238E27FC236}">
                <a16:creationId xmlns:a16="http://schemas.microsoft.com/office/drawing/2014/main" id="{0E3C217C-95F5-6226-C68F-D6DDA7F88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136" y="255964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C6010F-F47A-A7E5-0D7F-26CC40419C56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95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139472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InvoiceList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FA357-0A62-49EB-DB0C-784C7F47CE93}"/>
              </a:ext>
            </a:extLst>
          </p:cNvPr>
          <p:cNvSpPr txBox="1"/>
          <p:nvPr/>
        </p:nvSpPr>
        <p:spPr>
          <a:xfrm>
            <a:off x="641428" y="2019568"/>
            <a:ext cx="10636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Performance Bottlenecks…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It’s almost always something unexpected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BB7DB2-CCCF-FE89-848A-D05C5C7E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663094"/>
            <a:ext cx="5984137" cy="89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19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381000" y="364163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485" y="8206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InvoiceList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F03128-C89E-250A-4E9D-18DF3492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0" y="1485900"/>
            <a:ext cx="16851190" cy="81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lock PNG, Clock Transparent Background - FreeIconsPNG">
            <a:extLst>
              <a:ext uri="{FF2B5EF4-FFF2-40B4-BE49-F238E27FC236}">
                <a16:creationId xmlns:a16="http://schemas.microsoft.com/office/drawing/2014/main" id="{06F9E716-97BB-FD03-0B0C-08AD045E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136" y="255964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E8CB2F-D4CB-A9E3-2297-0BA05FF7721F}"/>
              </a:ext>
            </a:extLst>
          </p:cNvPr>
          <p:cNvSpPr txBox="1"/>
          <p:nvPr/>
        </p:nvSpPr>
        <p:spPr>
          <a:xfrm>
            <a:off x="17472884" y="232725"/>
            <a:ext cx="696421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1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861</Words>
  <Application>Microsoft Office PowerPoint</Application>
  <PresentationFormat>Custom</PresentationFormat>
  <Paragraphs>188</Paragraphs>
  <Slides>26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Poppins</vt:lpstr>
      <vt:lpstr>Fira Code</vt:lpstr>
      <vt:lpstr>Open Sans Bold</vt:lpstr>
      <vt:lpstr>Menlo</vt:lpstr>
      <vt:lpstr>Roboto Condensed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94</cp:revision>
  <dcterms:created xsi:type="dcterms:W3CDTF">2006-08-16T00:00:00Z</dcterms:created>
  <dcterms:modified xsi:type="dcterms:W3CDTF">2023-10-11T15:21:01Z</dcterms:modified>
  <dc:identifier>DAE4nIrG1s0</dc:identifier>
</cp:coreProperties>
</file>